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7" r:id="rId4"/>
    <p:sldId id="260" r:id="rId5"/>
    <p:sldId id="261" r:id="rId6"/>
    <p:sldId id="262" r:id="rId7"/>
    <p:sldId id="264" r:id="rId8"/>
    <p:sldId id="265" r:id="rId9"/>
    <p:sldId id="266" r:id="rId10"/>
    <p:sldId id="263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9F11"/>
    <a:srgbClr val="111E31"/>
    <a:srgbClr val="F7E8E1"/>
    <a:srgbClr val="F1FCFE"/>
    <a:srgbClr val="DBF6FE"/>
    <a:srgbClr val="6BC5C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3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364" y="2549462"/>
            <a:ext cx="5015484" cy="23876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Стандарти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внутрішнього</a:t>
            </a:r>
            <a:r>
              <a:rPr lang="ru-RU" b="1" dirty="0" smtClean="0"/>
              <a:t> аудиту та </a:t>
            </a:r>
            <a:r>
              <a:rPr lang="ru-RU" b="1" dirty="0" err="1" smtClean="0"/>
              <a:t>правові</a:t>
            </a:r>
            <a:r>
              <a:rPr lang="ru-RU" b="1" dirty="0" smtClean="0"/>
              <a:t> </a:t>
            </a:r>
            <a:r>
              <a:rPr lang="ru-RU" b="1" dirty="0" err="1" smtClean="0"/>
              <a:t>норми</a:t>
            </a:r>
            <a:endParaRPr lang="en-US" b="1" dirty="0">
              <a:solidFill>
                <a:srgbClr val="111E31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141" y="0"/>
            <a:ext cx="7886700" cy="1325563"/>
          </a:xfrm>
        </p:spPr>
        <p:txBody>
          <a:bodyPr>
            <a:noAutofit/>
          </a:bodyPr>
          <a:lstStyle/>
          <a:p>
            <a:r>
              <a:rPr lang="ru-RU" sz="2500" b="1" i="1" dirty="0" smtClean="0">
                <a:solidFill>
                  <a:schemeClr val="bg1"/>
                </a:solidFill>
              </a:rPr>
              <a:t>Структура та </a:t>
            </a:r>
            <a:r>
              <a:rPr lang="ru-RU" sz="2500" b="1" i="1" dirty="0" err="1" smtClean="0">
                <a:solidFill>
                  <a:schemeClr val="bg1"/>
                </a:solidFill>
              </a:rPr>
              <a:t>ієрархія</a:t>
            </a:r>
            <a:r>
              <a:rPr lang="ru-RU" sz="2500" b="1" i="1" dirty="0" smtClean="0">
                <a:solidFill>
                  <a:schemeClr val="bg1"/>
                </a:solidFill>
              </a:rPr>
              <a:t> </a:t>
            </a:r>
            <a:r>
              <a:rPr lang="ru-RU" sz="2500" b="1" i="1" dirty="0" err="1" smtClean="0">
                <a:solidFill>
                  <a:schemeClr val="bg1"/>
                </a:solidFill>
              </a:rPr>
              <a:t>національних</a:t>
            </a:r>
            <a:r>
              <a:rPr lang="ru-RU" sz="2500" b="1" i="1" dirty="0" smtClean="0">
                <a:solidFill>
                  <a:schemeClr val="bg1"/>
                </a:solidFill>
              </a:rPr>
              <a:t> </a:t>
            </a:r>
            <a:br>
              <a:rPr lang="ru-RU" sz="2500" b="1" i="1" dirty="0" smtClean="0">
                <a:solidFill>
                  <a:schemeClr val="bg1"/>
                </a:solidFill>
              </a:rPr>
            </a:br>
            <a:r>
              <a:rPr lang="ru-RU" sz="2500" b="1" i="1" dirty="0" err="1" smtClean="0">
                <a:solidFill>
                  <a:schemeClr val="bg1"/>
                </a:solidFill>
              </a:rPr>
              <a:t>нормативно-правових</a:t>
            </a:r>
            <a:r>
              <a:rPr lang="ru-RU" sz="2500" b="1" i="1" dirty="0" smtClean="0">
                <a:solidFill>
                  <a:schemeClr val="bg1"/>
                </a:solidFill>
              </a:rPr>
              <a:t> </a:t>
            </a:r>
            <a:r>
              <a:rPr lang="ru-RU" sz="2500" b="1" i="1" dirty="0" err="1" smtClean="0">
                <a:solidFill>
                  <a:schemeClr val="bg1"/>
                </a:solidFill>
              </a:rPr>
              <a:t>актів</a:t>
            </a:r>
            <a:r>
              <a:rPr lang="ru-RU" sz="2500" b="1" i="1" dirty="0" smtClean="0">
                <a:solidFill>
                  <a:schemeClr val="bg1"/>
                </a:solidFill>
              </a:rPr>
              <a:t> у</a:t>
            </a:r>
            <a:br>
              <a:rPr lang="ru-RU" sz="2500" b="1" i="1" dirty="0" smtClean="0">
                <a:solidFill>
                  <a:schemeClr val="bg1"/>
                </a:solidFill>
              </a:rPr>
            </a:br>
            <a:r>
              <a:rPr lang="ru-RU" sz="2500" b="1" i="1" dirty="0" err="1" smtClean="0">
                <a:solidFill>
                  <a:schemeClr val="bg1"/>
                </a:solidFill>
              </a:rPr>
              <a:t>сфері</a:t>
            </a:r>
            <a:r>
              <a:rPr lang="ru-RU" sz="2500" b="1" i="1" dirty="0" smtClean="0">
                <a:solidFill>
                  <a:schemeClr val="bg1"/>
                </a:solidFill>
              </a:rPr>
              <a:t> </a:t>
            </a:r>
            <a:r>
              <a:rPr lang="ru-RU" sz="2500" b="1" i="1" dirty="0" err="1" smtClean="0">
                <a:solidFill>
                  <a:schemeClr val="bg1"/>
                </a:solidFill>
              </a:rPr>
              <a:t>внутрішнього</a:t>
            </a:r>
            <a:r>
              <a:rPr lang="ru-RU" sz="2500" b="1" i="1" dirty="0" smtClean="0">
                <a:solidFill>
                  <a:schemeClr val="bg1"/>
                </a:solidFill>
              </a:rPr>
              <a:t> аудиту</a:t>
            </a:r>
            <a:r>
              <a:rPr lang="en-US" sz="2500" b="1" dirty="0" smtClean="0">
                <a:solidFill>
                  <a:schemeClr val="bg1"/>
                </a:solidFill>
              </a:rPr>
              <a:t/>
            </a:r>
            <a:br>
              <a:rPr lang="en-US" sz="2500" b="1" dirty="0" smtClean="0">
                <a:solidFill>
                  <a:schemeClr val="bg1"/>
                </a:solidFill>
              </a:rPr>
            </a:br>
            <a:endParaRPr lang="ru-RU" sz="25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525" t="16948" r="39080" b="9502"/>
          <a:stretch>
            <a:fillRect/>
          </a:stretch>
        </p:blipFill>
        <p:spPr bwMode="auto">
          <a:xfrm>
            <a:off x="665019" y="1330036"/>
            <a:ext cx="8478982" cy="5316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795" y="0"/>
            <a:ext cx="5453495" cy="1325563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</a:rPr>
              <a:t>Цикл </a:t>
            </a:r>
            <a:r>
              <a:rPr lang="ru-RU" sz="3000" b="1" dirty="0" err="1" smtClean="0">
                <a:solidFill>
                  <a:schemeClr val="bg1"/>
                </a:solidFill>
              </a:rPr>
              <a:t>діяльності</a:t>
            </a:r>
            <a:r>
              <a:rPr lang="ru-RU" sz="3000" b="1" dirty="0" smtClean="0">
                <a:solidFill>
                  <a:schemeClr val="bg1"/>
                </a:solidFill>
              </a:rPr>
              <a:t> </a:t>
            </a:r>
            <a:r>
              <a:rPr lang="ru-RU" sz="3000" b="1" dirty="0" err="1" smtClean="0">
                <a:solidFill>
                  <a:schemeClr val="bg1"/>
                </a:solidFill>
              </a:rPr>
              <a:t>з</a:t>
            </a:r>
            <a:r>
              <a:rPr lang="ru-RU" sz="3000" b="1" dirty="0" smtClean="0">
                <a:solidFill>
                  <a:schemeClr val="bg1"/>
                </a:solidFill>
              </a:rPr>
              <a:t> </a:t>
            </a:r>
            <a:r>
              <a:rPr lang="ru-RU" sz="3000" b="1" dirty="0" err="1" smtClean="0">
                <a:solidFill>
                  <a:schemeClr val="bg1"/>
                </a:solidFill>
              </a:rPr>
              <a:t>внутрішнього</a:t>
            </a:r>
            <a:r>
              <a:rPr lang="ru-RU" sz="3000" b="1" dirty="0" smtClean="0">
                <a:solidFill>
                  <a:schemeClr val="bg1"/>
                </a:solidFill>
              </a:rPr>
              <a:t> аудиту</a:t>
            </a:r>
            <a:endParaRPr lang="ru-RU" sz="30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8200" t="26170" r="39880" b="12732"/>
          <a:stretch>
            <a:fillRect/>
          </a:stretch>
        </p:blipFill>
        <p:spPr bwMode="auto">
          <a:xfrm>
            <a:off x="1025236" y="1371601"/>
            <a:ext cx="7403780" cy="529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796" y="0"/>
            <a:ext cx="4899314" cy="1325563"/>
          </a:xfrm>
        </p:spPr>
        <p:txBody>
          <a:bodyPr>
            <a:normAutofit/>
          </a:bodyPr>
          <a:lstStyle/>
          <a:p>
            <a:r>
              <a:rPr lang="ru-RU" sz="3000" b="1" dirty="0" err="1" smtClean="0">
                <a:solidFill>
                  <a:schemeClr val="bg1"/>
                </a:solidFill>
              </a:rPr>
              <a:t>Планування</a:t>
            </a:r>
            <a:r>
              <a:rPr lang="ru-RU" sz="3000" b="1" dirty="0" smtClean="0">
                <a:solidFill>
                  <a:schemeClr val="bg1"/>
                </a:solidFill>
              </a:rPr>
              <a:t> </a:t>
            </a:r>
            <a:r>
              <a:rPr lang="ru-RU" sz="3000" b="1" dirty="0" err="1" smtClean="0">
                <a:solidFill>
                  <a:schemeClr val="bg1"/>
                </a:solidFill>
              </a:rPr>
              <a:t>діяльності</a:t>
            </a:r>
            <a:r>
              <a:rPr lang="ru-RU" sz="3000" b="1" dirty="0" smtClean="0">
                <a:solidFill>
                  <a:schemeClr val="bg1"/>
                </a:solidFill>
              </a:rPr>
              <a:t> </a:t>
            </a:r>
            <a:r>
              <a:rPr lang="ru-RU" sz="3000" b="1" dirty="0" err="1" smtClean="0">
                <a:solidFill>
                  <a:schemeClr val="bg1"/>
                </a:solidFill>
              </a:rPr>
              <a:t>з</a:t>
            </a:r>
            <a:r>
              <a:rPr lang="ru-RU" sz="3000" b="1" dirty="0" smtClean="0">
                <a:solidFill>
                  <a:schemeClr val="bg1"/>
                </a:solidFill>
              </a:rPr>
              <a:t> </a:t>
            </a:r>
            <a:r>
              <a:rPr lang="ru-RU" sz="3000" b="1" dirty="0" err="1" smtClean="0">
                <a:solidFill>
                  <a:schemeClr val="bg1"/>
                </a:solidFill>
              </a:rPr>
              <a:t>внутрішнього</a:t>
            </a:r>
            <a:r>
              <a:rPr lang="ru-RU" sz="3000" b="1" dirty="0" smtClean="0">
                <a:solidFill>
                  <a:schemeClr val="bg1"/>
                </a:solidFill>
              </a:rPr>
              <a:t> аудиту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smtClean="0"/>
              <a:t>Процес, </a:t>
            </a:r>
          </a:p>
          <a:p>
            <a:pPr>
              <a:buNone/>
            </a:pPr>
            <a:r>
              <a:rPr lang="uk-UA" b="1" smtClean="0"/>
              <a:t>що здійснюється підрозділом внутрішнього аудиту та включає комплекс дій, спрямованих на формування, погодження та затвердження піврічних планів проведення внутрішнього аудиту</a:t>
            </a:r>
            <a:endParaRPr lang="uk-U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796" y="0"/>
            <a:ext cx="4899314" cy="1325563"/>
          </a:xfrm>
        </p:spPr>
        <p:txBody>
          <a:bodyPr>
            <a:normAutofit/>
          </a:bodyPr>
          <a:lstStyle/>
          <a:p>
            <a:r>
              <a:rPr lang="ru-RU" sz="3000" b="1" dirty="0" err="1" smtClean="0">
                <a:solidFill>
                  <a:schemeClr val="bg1"/>
                </a:solidFill>
              </a:rPr>
              <a:t>Планування</a:t>
            </a:r>
            <a:r>
              <a:rPr lang="ru-RU" sz="3000" b="1" dirty="0" smtClean="0">
                <a:solidFill>
                  <a:schemeClr val="bg1"/>
                </a:solidFill>
              </a:rPr>
              <a:t> </a:t>
            </a:r>
            <a:r>
              <a:rPr lang="ru-RU" sz="3000" b="1" dirty="0" err="1" smtClean="0">
                <a:solidFill>
                  <a:schemeClr val="bg1"/>
                </a:solidFill>
              </a:rPr>
              <a:t>діяльності</a:t>
            </a:r>
            <a:r>
              <a:rPr lang="ru-RU" sz="3000" b="1" dirty="0" smtClean="0">
                <a:solidFill>
                  <a:schemeClr val="bg1"/>
                </a:solidFill>
              </a:rPr>
              <a:t> </a:t>
            </a:r>
            <a:r>
              <a:rPr lang="ru-RU" sz="3000" b="1" dirty="0" err="1" smtClean="0">
                <a:solidFill>
                  <a:schemeClr val="bg1"/>
                </a:solidFill>
              </a:rPr>
              <a:t>з</a:t>
            </a:r>
            <a:r>
              <a:rPr lang="ru-RU" sz="3000" b="1" dirty="0" smtClean="0">
                <a:solidFill>
                  <a:schemeClr val="bg1"/>
                </a:solidFill>
              </a:rPr>
              <a:t> </a:t>
            </a:r>
            <a:r>
              <a:rPr lang="ru-RU" sz="3000" b="1" dirty="0" err="1" smtClean="0">
                <a:solidFill>
                  <a:schemeClr val="bg1"/>
                </a:solidFill>
              </a:rPr>
              <a:t>внутрішнього</a:t>
            </a:r>
            <a:r>
              <a:rPr lang="ru-RU" sz="3000" b="1" dirty="0" smtClean="0">
                <a:solidFill>
                  <a:schemeClr val="bg1"/>
                </a:solidFill>
              </a:rPr>
              <a:t> аудиту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Піврічні плани проведення внутрішнього аудиту формуються на підставі оцінки ризиків у діяльності установи та визначають теми внутрішніх аудитів.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При плануванні проведення внутрішнього аудиту працівником підрозділу внутрішнього аудиту береться до уваги система управління ризиками, що застосовується в установі.</a:t>
            </a:r>
          </a:p>
          <a:p>
            <a:pPr>
              <a:buNone/>
            </a:pP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У разі відсутності в установі системи управління ризиками працівником підрозділу ВА застосовується власне судження про ризики в діяльності установи після консультацій, проведених з керівництвом установи та посадовими особами установи, які безпосередньо відповідають за функції, процеси, що охоплюються внутрішнім аудитом.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796" y="0"/>
            <a:ext cx="4899314" cy="1325563"/>
          </a:xfrm>
        </p:spPr>
        <p:txBody>
          <a:bodyPr>
            <a:normAutofit/>
          </a:bodyPr>
          <a:lstStyle/>
          <a:p>
            <a:r>
              <a:rPr lang="ru-RU" sz="3000" b="1" dirty="0" err="1" smtClean="0">
                <a:solidFill>
                  <a:schemeClr val="bg1"/>
                </a:solidFill>
              </a:rPr>
              <a:t>Планування</a:t>
            </a:r>
            <a:r>
              <a:rPr lang="ru-RU" sz="3000" b="1" dirty="0" smtClean="0">
                <a:solidFill>
                  <a:schemeClr val="bg1"/>
                </a:solidFill>
              </a:rPr>
              <a:t> </a:t>
            </a:r>
            <a:r>
              <a:rPr lang="ru-RU" sz="3000" b="1" dirty="0" err="1" smtClean="0">
                <a:solidFill>
                  <a:schemeClr val="bg1"/>
                </a:solidFill>
              </a:rPr>
              <a:t>діяльності</a:t>
            </a:r>
            <a:r>
              <a:rPr lang="ru-RU" sz="3000" b="1" dirty="0" smtClean="0">
                <a:solidFill>
                  <a:schemeClr val="bg1"/>
                </a:solidFill>
              </a:rPr>
              <a:t> </a:t>
            </a:r>
            <a:r>
              <a:rPr lang="ru-RU" sz="3000" b="1" dirty="0" err="1" smtClean="0">
                <a:solidFill>
                  <a:schemeClr val="bg1"/>
                </a:solidFill>
              </a:rPr>
              <a:t>з</a:t>
            </a:r>
            <a:r>
              <a:rPr lang="ru-RU" sz="3000" b="1" dirty="0" smtClean="0">
                <a:solidFill>
                  <a:schemeClr val="bg1"/>
                </a:solidFill>
              </a:rPr>
              <a:t> </a:t>
            </a:r>
            <a:r>
              <a:rPr lang="ru-RU" sz="3000" b="1" dirty="0" err="1" smtClean="0">
                <a:solidFill>
                  <a:schemeClr val="bg1"/>
                </a:solidFill>
              </a:rPr>
              <a:t>внутрішнього</a:t>
            </a:r>
            <a:r>
              <a:rPr lang="ru-RU" sz="3000" b="1" dirty="0" smtClean="0">
                <a:solidFill>
                  <a:schemeClr val="bg1"/>
                </a:solidFill>
              </a:rPr>
              <a:t> аудиту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Оцінка ризиків передбачає визначення ймовірності настання подій та розміру їх наслідків, які негативно впливатимуть на: </a:t>
            </a:r>
          </a:p>
          <a:p>
            <a:r>
              <a:rPr lang="uk-UA" dirty="0" smtClean="0"/>
              <a:t>виконання завдань і досягнення цілей установою, визначених у стратегічних та річних планах установи; </a:t>
            </a:r>
          </a:p>
          <a:p>
            <a:r>
              <a:rPr lang="uk-UA" dirty="0" smtClean="0"/>
              <a:t>ефективність планування, виконання та результату виконання бюджетних програм;</a:t>
            </a:r>
          </a:p>
          <a:p>
            <a:r>
              <a:rPr lang="uk-UA" dirty="0" smtClean="0"/>
              <a:t>якість надання адміністративних послуг та здійснення контрольно-наглядових функцій, завдань, визначених для установи актами законодавства;</a:t>
            </a:r>
          </a:p>
          <a:p>
            <a:r>
              <a:rPr lang="uk-UA" dirty="0" smtClean="0"/>
              <a:t>стан збереження активів та інформації;</a:t>
            </a:r>
          </a:p>
          <a:p>
            <a:r>
              <a:rPr lang="uk-UA" dirty="0" smtClean="0"/>
              <a:t>стан управління державним майном;</a:t>
            </a:r>
          </a:p>
          <a:p>
            <a:r>
              <a:rPr lang="uk-UA" dirty="0" smtClean="0"/>
              <a:t>правильність ведення бухгалтерського обліку та достовірність фінансової і  бюджетної звітності.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104" y="0"/>
            <a:ext cx="7886700" cy="1325563"/>
          </a:xfrm>
        </p:spPr>
        <p:txBody>
          <a:bodyPr>
            <a:normAutofit/>
          </a:bodyPr>
          <a:lstStyle/>
          <a:p>
            <a:r>
              <a:rPr lang="ru-RU" sz="3000" b="1" dirty="0" err="1" smtClean="0">
                <a:solidFill>
                  <a:schemeClr val="bg1"/>
                </a:solidFill>
              </a:rPr>
              <a:t>Ведення</a:t>
            </a:r>
            <a:r>
              <a:rPr lang="ru-RU" sz="3000" b="1" dirty="0" smtClean="0">
                <a:solidFill>
                  <a:schemeClr val="bg1"/>
                </a:solidFill>
              </a:rPr>
              <a:t> </a:t>
            </a:r>
            <a:r>
              <a:rPr lang="ru-RU" sz="3000" b="1" dirty="0" err="1" smtClean="0">
                <a:solidFill>
                  <a:schemeClr val="bg1"/>
                </a:solidFill>
              </a:rPr>
              <a:t>бази</a:t>
            </a:r>
            <a:r>
              <a:rPr lang="ru-RU" sz="3000" b="1" dirty="0" smtClean="0">
                <a:solidFill>
                  <a:schemeClr val="bg1"/>
                </a:solidFill>
              </a:rPr>
              <a:t> </a:t>
            </a:r>
            <a:r>
              <a:rPr lang="ru-RU" sz="3000" b="1" dirty="0" err="1" smtClean="0">
                <a:solidFill>
                  <a:schemeClr val="bg1"/>
                </a:solidFill>
              </a:rPr>
              <a:t>даних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найменування, місцезнаходження, код за ЄДРПОУ установ;</a:t>
            </a:r>
          </a:p>
          <a:p>
            <a:r>
              <a:rPr lang="uk-UA" dirty="0" smtClean="0"/>
              <a:t>найменування та код програмної класифікації видатків та кредитування всіх бюджетних програм, адміністративні послуги, що надаються установою, </a:t>
            </a:r>
            <a:r>
              <a:rPr lang="uk-UA" dirty="0" err="1" smtClean="0"/>
              <a:t>контрольно-</a:t>
            </a:r>
            <a:r>
              <a:rPr lang="uk-UA" dirty="0" smtClean="0"/>
              <a:t> наглядові функції;</a:t>
            </a:r>
          </a:p>
          <a:p>
            <a:r>
              <a:rPr lang="uk-UA" dirty="0" smtClean="0"/>
              <a:t>теми, дати проведення попереднього внутрішнього аудиту та період, за який він проводився;</a:t>
            </a:r>
          </a:p>
          <a:p>
            <a:r>
              <a:rPr lang="uk-UA" dirty="0" smtClean="0"/>
              <a:t>відомості про стан реагування на висновки та рекомендації за результатами внутрішнього аудиту.</a:t>
            </a:r>
          </a:p>
          <a:p>
            <a:r>
              <a:rPr lang="uk-UA" dirty="0" smtClean="0"/>
              <a:t>інша інформація з врахуванням особливостей діяльності установи.</a:t>
            </a:r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141" y="0"/>
            <a:ext cx="5024005" cy="1325563"/>
          </a:xfrm>
        </p:spPr>
        <p:txBody>
          <a:bodyPr>
            <a:normAutofit/>
          </a:bodyPr>
          <a:lstStyle/>
          <a:p>
            <a:r>
              <a:rPr lang="ru-RU" sz="3000" b="1" i="1" dirty="0" err="1" smtClean="0">
                <a:solidFill>
                  <a:schemeClr val="bg1"/>
                </a:solidFill>
              </a:rPr>
              <a:t>Проведення</a:t>
            </a:r>
            <a:r>
              <a:rPr lang="ru-RU" sz="3000" b="1" i="1" dirty="0" smtClean="0">
                <a:solidFill>
                  <a:schemeClr val="bg1"/>
                </a:solidFill>
              </a:rPr>
              <a:t> аудиту та </a:t>
            </a:r>
            <a:r>
              <a:rPr lang="ru-RU" sz="3000" b="1" i="1" dirty="0" err="1" smtClean="0">
                <a:solidFill>
                  <a:schemeClr val="bg1"/>
                </a:solidFill>
              </a:rPr>
              <a:t>аналіз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 smtClean="0"/>
              <a:t>програма</a:t>
            </a:r>
            <a:r>
              <a:rPr lang="ru-RU" i="1" dirty="0" smtClean="0"/>
              <a:t> аудиту, (</a:t>
            </a:r>
            <a:r>
              <a:rPr lang="ru-RU" i="1" dirty="0" err="1" smtClean="0"/>
              <a:t>може</a:t>
            </a:r>
            <a:r>
              <a:rPr lang="ru-RU" i="1" dirty="0" smtClean="0"/>
              <a:t> бути уточнена в </a:t>
            </a:r>
            <a:r>
              <a:rPr lang="ru-RU" i="1" dirty="0" err="1" smtClean="0"/>
              <a:t>ході</a:t>
            </a:r>
            <a:r>
              <a:rPr lang="ru-RU" i="1" dirty="0" smtClean="0"/>
              <a:t> </a:t>
            </a:r>
            <a:r>
              <a:rPr lang="ru-RU" i="1" dirty="0" err="1" smtClean="0"/>
              <a:t>проведення</a:t>
            </a:r>
            <a:r>
              <a:rPr lang="ru-RU" i="1" dirty="0" smtClean="0"/>
              <a:t> аудиту.</a:t>
            </a:r>
            <a:endParaRPr lang="ru-RU" dirty="0" smtClean="0"/>
          </a:p>
          <a:p>
            <a:r>
              <a:rPr lang="ru-RU" i="1" dirty="0" err="1" smtClean="0"/>
              <a:t>збір</a:t>
            </a:r>
            <a:r>
              <a:rPr lang="ru-RU" i="1" dirty="0" smtClean="0"/>
              <a:t> </a:t>
            </a:r>
            <a:r>
              <a:rPr lang="ru-RU" i="1" dirty="0" err="1" smtClean="0"/>
              <a:t>інформації</a:t>
            </a:r>
            <a:r>
              <a:rPr lang="ru-RU" i="1" dirty="0" smtClean="0"/>
              <a:t> та </a:t>
            </a:r>
            <a:r>
              <a:rPr lang="ru-RU" i="1" dirty="0" err="1" smtClean="0"/>
              <a:t>доказів</a:t>
            </a:r>
            <a:r>
              <a:rPr lang="ru-RU" i="1" dirty="0" smtClean="0"/>
              <a:t>, </a:t>
            </a:r>
            <a:r>
              <a:rPr lang="ru-RU" i="1" dirty="0" err="1" smtClean="0"/>
              <a:t>їх</a:t>
            </a:r>
            <a:r>
              <a:rPr lang="ru-RU" i="1" dirty="0" smtClean="0"/>
              <a:t> </a:t>
            </a:r>
            <a:r>
              <a:rPr lang="ru-RU" i="1" dirty="0" err="1" smtClean="0"/>
              <a:t>аналіз</a:t>
            </a:r>
            <a:r>
              <a:rPr lang="ru-RU" i="1" dirty="0" smtClean="0"/>
              <a:t>,</a:t>
            </a:r>
          </a:p>
          <a:p>
            <a:r>
              <a:rPr lang="ru-RU" i="1" dirty="0" err="1" smtClean="0"/>
              <a:t>документування</a:t>
            </a:r>
            <a:r>
              <a:rPr lang="ru-RU" i="1" dirty="0" smtClean="0"/>
              <a:t> та </a:t>
            </a:r>
            <a:r>
              <a:rPr lang="ru-RU" i="1" dirty="0" err="1" smtClean="0"/>
              <a:t>проведення</a:t>
            </a:r>
            <a:r>
              <a:rPr lang="ru-RU" i="1" dirty="0" smtClean="0"/>
              <a:t> </a:t>
            </a:r>
            <a:r>
              <a:rPr lang="ru-RU" i="1" dirty="0" err="1" smtClean="0"/>
              <a:t>заключної</a:t>
            </a:r>
            <a:r>
              <a:rPr lang="ru-RU" i="1" dirty="0" smtClean="0"/>
              <a:t> </a:t>
            </a:r>
            <a:r>
              <a:rPr lang="ru-RU" i="1" dirty="0" err="1" smtClean="0"/>
              <a:t>робочої</a:t>
            </a:r>
            <a:r>
              <a:rPr lang="ru-RU" i="1" dirty="0" smtClean="0"/>
              <a:t> </a:t>
            </a:r>
            <a:r>
              <a:rPr lang="ru-RU" i="1" dirty="0" err="1" smtClean="0"/>
              <a:t>зустрічі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об'єктом</a:t>
            </a:r>
            <a:r>
              <a:rPr lang="ru-RU" i="1" dirty="0" smtClean="0"/>
              <a:t> аудиту.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7886700" cy="1325563"/>
          </a:xfrm>
        </p:spPr>
        <p:txBody>
          <a:bodyPr>
            <a:normAutofit/>
          </a:bodyPr>
          <a:lstStyle/>
          <a:p>
            <a:r>
              <a:rPr lang="ru-RU" sz="3000" b="1" dirty="0" err="1" smtClean="0">
                <a:solidFill>
                  <a:schemeClr val="bg1"/>
                </a:solidFill>
              </a:rPr>
              <a:t>Аудиторські</a:t>
            </a:r>
            <a:r>
              <a:rPr lang="ru-RU" sz="3000" b="1" dirty="0" smtClean="0">
                <a:solidFill>
                  <a:schemeClr val="bg1"/>
                </a:solidFill>
              </a:rPr>
              <a:t> </a:t>
            </a:r>
            <a:r>
              <a:rPr lang="ru-RU" sz="3000" b="1" dirty="0" err="1" smtClean="0">
                <a:solidFill>
                  <a:schemeClr val="bg1"/>
                </a:solidFill>
              </a:rPr>
              <a:t>докази</a:t>
            </a:r>
            <a:r>
              <a:rPr lang="ru-RU" sz="3000" b="1" dirty="0" smtClean="0">
                <a:solidFill>
                  <a:schemeClr val="bg1"/>
                </a:solidFill>
              </a:rPr>
              <a:t> 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 smtClean="0"/>
              <a:t>документальні докази, що включають документи, звіти, нормативні </a:t>
            </a:r>
            <a:r>
              <a:rPr lang="uk-UA" dirty="0" smtClean="0"/>
              <a:t>акти, внутрішні регулюючі документи, реєстри, листи, контракти, інвойси , тощо;</a:t>
            </a:r>
          </a:p>
          <a:p>
            <a:r>
              <a:rPr lang="uk-UA" dirty="0" smtClean="0"/>
              <a:t>докази, отримані за результатами інтерв'ю;</a:t>
            </a:r>
          </a:p>
          <a:p>
            <a:r>
              <a:rPr lang="uk-UA" b="1" dirty="0" smtClean="0"/>
              <a:t>аналітичні докази, що включають виписки із рахунків, розрахунки,</a:t>
            </a:r>
          </a:p>
          <a:p>
            <a:r>
              <a:rPr lang="uk-UA" dirty="0" smtClean="0"/>
              <a:t>графіки та інші докази, отримані за результатами аналітичних процедур;</a:t>
            </a:r>
          </a:p>
          <a:p>
            <a:r>
              <a:rPr lang="uk-UA" b="1" dirty="0" smtClean="0"/>
              <a:t>фізичні докази, що включають спостереження, фотографію, тощо.</a:t>
            </a:r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832" y="0"/>
            <a:ext cx="7886700" cy="1325563"/>
          </a:xfrm>
        </p:spPr>
        <p:txBody>
          <a:bodyPr>
            <a:normAutofit/>
          </a:bodyPr>
          <a:lstStyle/>
          <a:p>
            <a:r>
              <a:rPr lang="ru-RU" sz="3000" b="1" i="1" dirty="0" err="1" smtClean="0">
                <a:solidFill>
                  <a:schemeClr val="bg1"/>
                </a:solidFill>
              </a:rPr>
              <a:t>Аналіз</a:t>
            </a:r>
            <a:r>
              <a:rPr lang="ru-RU" sz="3000" b="1" i="1" dirty="0" smtClean="0">
                <a:solidFill>
                  <a:schemeClr val="bg1"/>
                </a:solidFill>
              </a:rPr>
              <a:t> </a:t>
            </a:r>
            <a:r>
              <a:rPr lang="ru-RU" sz="3000" b="1" i="1" dirty="0" err="1" smtClean="0">
                <a:solidFill>
                  <a:schemeClr val="bg1"/>
                </a:solidFill>
              </a:rPr>
              <a:t>даних</a:t>
            </a:r>
            <a:r>
              <a:rPr lang="ru-RU" sz="3000" b="1" i="1" dirty="0" smtClean="0">
                <a:solidFill>
                  <a:schemeClr val="bg1"/>
                </a:solidFill>
              </a:rPr>
              <a:t> та </a:t>
            </a:r>
            <a:r>
              <a:rPr lang="ru-RU" sz="3000" b="1" i="1" dirty="0" err="1" smtClean="0">
                <a:solidFill>
                  <a:schemeClr val="bg1"/>
                </a:solidFill>
              </a:rPr>
              <a:t>їх</a:t>
            </a:r>
            <a:r>
              <a:rPr lang="ru-RU" sz="3000" b="1" i="1" dirty="0" smtClean="0">
                <a:solidFill>
                  <a:schemeClr val="bg1"/>
                </a:solidFill>
              </a:rPr>
              <a:t> </a:t>
            </a:r>
            <a:r>
              <a:rPr lang="ru-RU" sz="3000" b="1" i="1" dirty="0" err="1" smtClean="0">
                <a:solidFill>
                  <a:schemeClr val="bg1"/>
                </a:solidFill>
              </a:rPr>
              <a:t>оцінка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510145"/>
            <a:ext cx="7886700" cy="497378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b="1" dirty="0" smtClean="0"/>
              <a:t>Оцінка – це результат порівняння зібраних даних (чи аудиторських  </a:t>
            </a:r>
            <a:r>
              <a:rPr lang="uk-UA" dirty="0" smtClean="0"/>
              <a:t>доказів) відповідно до попередньо визначених критеріїв аудиту.</a:t>
            </a:r>
          </a:p>
          <a:p>
            <a:pPr>
              <a:buNone/>
            </a:pPr>
            <a:r>
              <a:rPr lang="uk-UA" b="1" dirty="0" smtClean="0"/>
              <a:t>Аналітичні процедури:</a:t>
            </a:r>
          </a:p>
          <a:p>
            <a:r>
              <a:rPr lang="uk-UA" dirty="0" smtClean="0"/>
              <a:t> порівняння інформації/даних досліджуваного періоду із подібним  бюджетом/звітом за попередні періоди;</a:t>
            </a:r>
          </a:p>
          <a:p>
            <a:r>
              <a:rPr lang="uk-UA" dirty="0" smtClean="0"/>
              <a:t>співставлення та аналіз взаємозв'язків між фінансовими та відповідними </a:t>
            </a:r>
            <a:r>
              <a:rPr lang="uk-UA" dirty="0" err="1" smtClean="0"/>
              <a:t>нефінансовими</a:t>
            </a:r>
            <a:r>
              <a:rPr lang="uk-UA" dirty="0" smtClean="0"/>
              <a:t> даними (наприклад, реєстри обліку та фактично виплачена</a:t>
            </a:r>
          </a:p>
          <a:p>
            <a:r>
              <a:rPr lang="uk-UA" dirty="0" smtClean="0"/>
              <a:t>заробітна плата у порівнянні із тенденцією середньої чисельності персоналу);</a:t>
            </a:r>
          </a:p>
          <a:p>
            <a:r>
              <a:rPr lang="uk-UA" dirty="0" smtClean="0"/>
              <a:t>вивчення існуючих зв'язків між різними інформаційними елементами (наприклад, коливання процентних ставок у порівнянні із тенденцією боргових зобов'язань);</a:t>
            </a:r>
          </a:p>
          <a:p>
            <a:r>
              <a:rPr lang="uk-UA" dirty="0" smtClean="0"/>
              <a:t> порівняння інформації на вищому операційному рівні або даних із подібними секторами;</a:t>
            </a:r>
          </a:p>
          <a:p>
            <a:r>
              <a:rPr lang="uk-UA" dirty="0" smtClean="0"/>
              <a:t>співвідношення, тенденції та регресійний аналіз, </a:t>
            </a:r>
            <a:r>
              <a:rPr lang="uk-UA" dirty="0" err="1" smtClean="0"/>
              <a:t>аналіз</a:t>
            </a:r>
            <a:r>
              <a:rPr lang="uk-UA" dirty="0" smtClean="0"/>
              <a:t> подібностей,</a:t>
            </a:r>
          </a:p>
          <a:p>
            <a:r>
              <a:rPr lang="uk-UA" dirty="0" smtClean="0"/>
              <a:t>зовнішній економічний прогноз та інформація тощо.</a:t>
            </a:r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481205" cy="1325563"/>
          </a:xfrm>
        </p:spPr>
        <p:txBody>
          <a:bodyPr>
            <a:noAutofit/>
          </a:bodyPr>
          <a:lstStyle/>
          <a:p>
            <a:r>
              <a:rPr lang="ru-RU" sz="3500" b="1" dirty="0" err="1" smtClean="0">
                <a:solidFill>
                  <a:schemeClr val="bg1"/>
                </a:solidFill>
              </a:rPr>
              <a:t>Останній</a:t>
            </a:r>
            <a:r>
              <a:rPr lang="ru-RU" sz="3500" b="1" dirty="0" smtClean="0">
                <a:solidFill>
                  <a:schemeClr val="bg1"/>
                </a:solidFill>
              </a:rPr>
              <a:t> </a:t>
            </a:r>
            <a:r>
              <a:rPr lang="ru-RU" sz="3500" b="1" dirty="0" err="1" smtClean="0">
                <a:solidFill>
                  <a:schemeClr val="bg1"/>
                </a:solidFill>
              </a:rPr>
              <a:t>крок</a:t>
            </a:r>
            <a:r>
              <a:rPr lang="ru-RU" sz="3500" b="1" dirty="0" smtClean="0">
                <a:solidFill>
                  <a:schemeClr val="bg1"/>
                </a:solidFill>
              </a:rPr>
              <a:t> - </a:t>
            </a:r>
            <a:r>
              <a:rPr lang="ru-RU" sz="3500" b="1" i="1" dirty="0" err="1" smtClean="0">
                <a:solidFill>
                  <a:schemeClr val="bg1"/>
                </a:solidFill>
              </a:rPr>
              <a:t>заключна</a:t>
            </a:r>
            <a:r>
              <a:rPr lang="ru-RU" sz="3500" b="1" i="1" dirty="0" smtClean="0">
                <a:solidFill>
                  <a:schemeClr val="bg1"/>
                </a:solidFill>
              </a:rPr>
              <a:t> </a:t>
            </a:r>
            <a:r>
              <a:rPr lang="ru-RU" sz="3500" b="1" i="1" dirty="0" err="1" smtClean="0">
                <a:solidFill>
                  <a:schemeClr val="bg1"/>
                </a:solidFill>
              </a:rPr>
              <a:t>зустріч</a:t>
            </a:r>
            <a:r>
              <a:rPr lang="ru-RU" sz="3500" b="1" i="1" dirty="0" smtClean="0">
                <a:solidFill>
                  <a:schemeClr val="bg1"/>
                </a:solidFill>
              </a:rPr>
              <a:t/>
            </a:r>
            <a:br>
              <a:rPr lang="ru-RU" sz="3500" b="1" i="1" dirty="0" smtClean="0">
                <a:solidFill>
                  <a:schemeClr val="bg1"/>
                </a:solidFill>
              </a:rPr>
            </a:br>
            <a:endParaRPr lang="ru-RU" sz="35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err="1" smtClean="0"/>
              <a:t>між</a:t>
            </a:r>
            <a:r>
              <a:rPr lang="ru-RU" b="1" i="1" dirty="0" smtClean="0"/>
              <a:t> </a:t>
            </a:r>
            <a:r>
              <a:rPr lang="ru-RU" b="1" i="1" dirty="0" err="1" smtClean="0"/>
              <a:t>аудиторською</a:t>
            </a:r>
            <a:r>
              <a:rPr lang="ru-RU" b="1" i="1" dirty="0" smtClean="0"/>
              <a:t> </a:t>
            </a:r>
            <a:r>
              <a:rPr lang="ru-RU" b="1" i="1" dirty="0" err="1" smtClean="0"/>
              <a:t>групою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керівництвом</a:t>
            </a:r>
            <a:r>
              <a:rPr lang="ru-RU" b="1" i="1" dirty="0" smtClean="0"/>
              <a:t> </a:t>
            </a:r>
            <a:r>
              <a:rPr lang="ru-RU" b="1" i="1" dirty="0" err="1" smtClean="0"/>
              <a:t>об’єкта</a:t>
            </a:r>
            <a:r>
              <a:rPr lang="ru-RU" b="1" i="1" dirty="0" smtClean="0"/>
              <a:t> аудиту</a:t>
            </a:r>
          </a:p>
          <a:p>
            <a:pPr>
              <a:buNone/>
            </a:pPr>
            <a:endParaRPr lang="uk-UA" b="1" i="1" dirty="0" smtClean="0"/>
          </a:p>
          <a:p>
            <a:pPr algn="ctr">
              <a:buNone/>
            </a:pPr>
            <a:r>
              <a:rPr lang="uk-UA" b="1" i="1" smtClean="0"/>
              <a:t>Та АУДИТОРСЬКИЙ ЗВІТ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054" y="0"/>
            <a:ext cx="6082146" cy="1325563"/>
          </a:xfrm>
        </p:spPr>
        <p:txBody>
          <a:bodyPr>
            <a:noAutofit/>
          </a:bodyPr>
          <a:lstStyle/>
          <a:p>
            <a:r>
              <a:rPr lang="ru-RU" sz="2500" b="1" i="1" dirty="0" err="1" smtClean="0">
                <a:solidFill>
                  <a:schemeClr val="bg1"/>
                </a:solidFill>
              </a:rPr>
              <a:t>Законодавчі</a:t>
            </a:r>
            <a:r>
              <a:rPr lang="ru-RU" sz="2500" b="1" i="1" dirty="0" smtClean="0">
                <a:solidFill>
                  <a:schemeClr val="bg1"/>
                </a:solidFill>
              </a:rPr>
              <a:t> </a:t>
            </a:r>
            <a:r>
              <a:rPr lang="ru-RU" sz="2500" b="1" i="1" dirty="0" err="1" smtClean="0">
                <a:solidFill>
                  <a:schemeClr val="bg1"/>
                </a:solidFill>
              </a:rPr>
              <a:t>визначення</a:t>
            </a:r>
            <a:r>
              <a:rPr lang="ru-RU" sz="2500" b="1" i="1" dirty="0" smtClean="0">
                <a:solidFill>
                  <a:schemeClr val="bg1"/>
                </a:solidFill>
              </a:rPr>
              <a:t> </a:t>
            </a:r>
            <a:r>
              <a:rPr lang="ru-RU" sz="2500" b="1" i="1" dirty="0" err="1" smtClean="0">
                <a:solidFill>
                  <a:schemeClr val="bg1"/>
                </a:solidFill>
              </a:rPr>
              <a:t>внутрішнього</a:t>
            </a:r>
            <a:r>
              <a:rPr lang="ru-RU" sz="2500" b="1" i="1" dirty="0" smtClean="0">
                <a:solidFill>
                  <a:schemeClr val="bg1"/>
                </a:solidFill>
              </a:rPr>
              <a:t> аудиту   та </a:t>
            </a:r>
            <a:r>
              <a:rPr lang="ru-RU" sz="2500" b="1" i="1" dirty="0" err="1" smtClean="0">
                <a:solidFill>
                  <a:schemeClr val="bg1"/>
                </a:solidFill>
              </a:rPr>
              <a:t>об'єкту</a:t>
            </a:r>
            <a:r>
              <a:rPr lang="ru-RU" sz="2500" b="1" i="1" dirty="0" smtClean="0">
                <a:solidFill>
                  <a:schemeClr val="bg1"/>
                </a:solidFill>
              </a:rPr>
              <a:t> </a:t>
            </a:r>
            <a:r>
              <a:rPr lang="ru-RU" sz="2500" b="1" i="1" dirty="0" err="1" smtClean="0">
                <a:solidFill>
                  <a:schemeClr val="bg1"/>
                </a:solidFill>
              </a:rPr>
              <a:t>внутрішнього</a:t>
            </a:r>
            <a:r>
              <a:rPr lang="ru-RU" sz="2500" b="1" i="1" dirty="0" smtClean="0">
                <a:solidFill>
                  <a:schemeClr val="bg1"/>
                </a:solidFill>
              </a:rPr>
              <a:t> аудиту</a:t>
            </a:r>
            <a:r>
              <a:rPr lang="en-US" sz="2500" b="1" dirty="0" smtClean="0">
                <a:solidFill>
                  <a:schemeClr val="bg1"/>
                </a:solidFill>
              </a:rPr>
              <a:t/>
            </a:r>
            <a:br>
              <a:rPr lang="en-US" sz="2500" b="1" dirty="0" smtClean="0">
                <a:solidFill>
                  <a:schemeClr val="bg1"/>
                </a:solidFill>
              </a:rPr>
            </a:br>
            <a:endParaRPr lang="ru-RU" sz="25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Ст. 26 Бюджетного кодексу України</a:t>
            </a:r>
          </a:p>
          <a:p>
            <a:pPr algn="just">
              <a:buNone/>
            </a:pPr>
            <a:r>
              <a:rPr lang="uk-UA" dirty="0" smtClean="0"/>
              <a:t> </a:t>
            </a:r>
            <a:r>
              <a:rPr lang="uk-UA" i="1" dirty="0" smtClean="0"/>
              <a:t>Внутрішній аудит – це діяльність підрозділу внутрішнього аудиту в бюджетній установі, спрямована на удосконалення системи управління, запобігання фактам незаконного, неефективного та </a:t>
            </a:r>
            <a:r>
              <a:rPr lang="uk-UA" i="1" dirty="0" err="1" smtClean="0"/>
              <a:t>нерезультативного</a:t>
            </a:r>
            <a:r>
              <a:rPr lang="uk-UA" i="1" dirty="0" smtClean="0"/>
              <a:t> використання бюджетних коштів, виникненню помилок чи інших недоліків у діяльності бюджетної установи та підвідомчих їй бюджетних установ, поліпшення внутрішнього контролю.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054" y="0"/>
            <a:ext cx="6082146" cy="1325563"/>
          </a:xfrm>
        </p:spPr>
        <p:txBody>
          <a:bodyPr>
            <a:noAutofit/>
          </a:bodyPr>
          <a:lstStyle/>
          <a:p>
            <a:r>
              <a:rPr lang="ru-RU" sz="2500" b="1" i="1" dirty="0" err="1" smtClean="0">
                <a:solidFill>
                  <a:schemeClr val="bg1"/>
                </a:solidFill>
              </a:rPr>
              <a:t>Законодавчі</a:t>
            </a:r>
            <a:r>
              <a:rPr lang="ru-RU" sz="2500" b="1" i="1" dirty="0" smtClean="0">
                <a:solidFill>
                  <a:schemeClr val="bg1"/>
                </a:solidFill>
              </a:rPr>
              <a:t> </a:t>
            </a:r>
            <a:r>
              <a:rPr lang="ru-RU" sz="2500" b="1" i="1" dirty="0" err="1" smtClean="0">
                <a:solidFill>
                  <a:schemeClr val="bg1"/>
                </a:solidFill>
              </a:rPr>
              <a:t>визначення</a:t>
            </a:r>
            <a:r>
              <a:rPr lang="ru-RU" sz="2500" b="1" i="1" dirty="0" smtClean="0">
                <a:solidFill>
                  <a:schemeClr val="bg1"/>
                </a:solidFill>
              </a:rPr>
              <a:t> </a:t>
            </a:r>
            <a:r>
              <a:rPr lang="ru-RU" sz="2500" b="1" i="1" dirty="0" err="1" smtClean="0">
                <a:solidFill>
                  <a:schemeClr val="bg1"/>
                </a:solidFill>
              </a:rPr>
              <a:t>внутрішнього</a:t>
            </a:r>
            <a:r>
              <a:rPr lang="ru-RU" sz="2500" b="1" i="1" dirty="0" smtClean="0">
                <a:solidFill>
                  <a:schemeClr val="bg1"/>
                </a:solidFill>
              </a:rPr>
              <a:t> аудиту   та </a:t>
            </a:r>
            <a:r>
              <a:rPr lang="ru-RU" sz="2500" b="1" i="1" dirty="0" err="1" smtClean="0">
                <a:solidFill>
                  <a:schemeClr val="bg1"/>
                </a:solidFill>
              </a:rPr>
              <a:t>об'єкту</a:t>
            </a:r>
            <a:r>
              <a:rPr lang="ru-RU" sz="2500" b="1" i="1" dirty="0" smtClean="0">
                <a:solidFill>
                  <a:schemeClr val="bg1"/>
                </a:solidFill>
              </a:rPr>
              <a:t> </a:t>
            </a:r>
            <a:r>
              <a:rPr lang="ru-RU" sz="2500" b="1" i="1" dirty="0" err="1" smtClean="0">
                <a:solidFill>
                  <a:schemeClr val="bg1"/>
                </a:solidFill>
              </a:rPr>
              <a:t>внутрішнього</a:t>
            </a:r>
            <a:r>
              <a:rPr lang="ru-RU" sz="2500" b="1" i="1" dirty="0" smtClean="0">
                <a:solidFill>
                  <a:schemeClr val="bg1"/>
                </a:solidFill>
              </a:rPr>
              <a:t> аудиту</a:t>
            </a:r>
            <a:r>
              <a:rPr lang="en-US" sz="2500" b="1" dirty="0" smtClean="0">
                <a:solidFill>
                  <a:schemeClr val="bg1"/>
                </a:solidFill>
              </a:rPr>
              <a:t/>
            </a:r>
            <a:br>
              <a:rPr lang="en-US" sz="2500" b="1" dirty="0" smtClean="0">
                <a:solidFill>
                  <a:schemeClr val="bg1"/>
                </a:solidFill>
              </a:rPr>
            </a:br>
            <a:endParaRPr lang="ru-RU" sz="25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Постанова 1062 від 12.12.2018</a:t>
            </a:r>
            <a:r>
              <a:rPr lang="en-US" b="1" dirty="0" smtClean="0"/>
              <a:t> </a:t>
            </a:r>
            <a:r>
              <a:rPr lang="uk-UA" dirty="0" smtClean="0"/>
              <a:t>“</a:t>
            </a:r>
            <a:r>
              <a:rPr lang="ru-RU" b="1" dirty="0" smtClean="0"/>
              <a:t>Про </a:t>
            </a:r>
            <a:r>
              <a:rPr lang="ru-RU" b="1" dirty="0" err="1" smtClean="0"/>
              <a:t>затвердження</a:t>
            </a:r>
            <a:r>
              <a:rPr lang="ru-RU" b="1" dirty="0" smtClean="0"/>
              <a:t> </a:t>
            </a:r>
            <a:r>
              <a:rPr lang="ru-RU" b="1" dirty="0" err="1" smtClean="0"/>
              <a:t>Основних</a:t>
            </a:r>
            <a:r>
              <a:rPr lang="ru-RU" b="1" dirty="0" smtClean="0"/>
              <a:t> засад </a:t>
            </a:r>
            <a:r>
              <a:rPr lang="ru-RU" b="1" dirty="0" err="1" smtClean="0"/>
              <a:t>здійснення</a:t>
            </a:r>
            <a:r>
              <a:rPr lang="ru-RU" b="1" dirty="0" smtClean="0"/>
              <a:t> </a:t>
            </a:r>
            <a:r>
              <a:rPr lang="ru-RU" b="1" dirty="0" err="1" smtClean="0"/>
              <a:t>внутрішнього</a:t>
            </a:r>
            <a:r>
              <a:rPr lang="ru-RU" b="1" dirty="0" smtClean="0"/>
              <a:t> контролю</a:t>
            </a:r>
            <a:r>
              <a:rPr lang="uk-UA" b="1" dirty="0" smtClean="0"/>
              <a:t>……”</a:t>
            </a:r>
            <a:endParaRPr lang="uk-UA" dirty="0" smtClean="0"/>
          </a:p>
          <a:p>
            <a:pPr>
              <a:buFontTx/>
              <a:buChar char="-"/>
            </a:pPr>
            <a:r>
              <a:rPr lang="ru-RU" dirty="0" err="1" smtClean="0"/>
              <a:t>Підписання</a:t>
            </a:r>
            <a:r>
              <a:rPr lang="ru-RU" dirty="0" smtClean="0"/>
              <a:t> </a:t>
            </a:r>
            <a:r>
              <a:rPr lang="ru-RU" dirty="0" err="1" smtClean="0"/>
              <a:t>декларацій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аудиту;</a:t>
            </a:r>
          </a:p>
          <a:p>
            <a:pPr>
              <a:buFontTx/>
              <a:buChar char="-"/>
            </a:pPr>
            <a:r>
              <a:rPr lang="ru-RU" dirty="0" err="1" smtClean="0"/>
              <a:t>Рекомендації</a:t>
            </a:r>
            <a:r>
              <a:rPr lang="ru-RU" dirty="0" smtClean="0"/>
              <a:t> органам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endParaRPr lang="ru-RU" dirty="0" smtClean="0"/>
          </a:p>
          <a:p>
            <a:pPr lvl="0">
              <a:buNone/>
            </a:pPr>
            <a:r>
              <a:rPr lang="uk-UA" b="1" dirty="0" smtClean="0"/>
              <a:t>Наказ Міністерства фінансів № 1247 від 4 жовтня 2011 року "Про затвердження Стандартів внутрішнього </a:t>
            </a:r>
            <a:r>
              <a:rPr lang="uk-UA" b="1" dirty="0" err="1" smtClean="0"/>
              <a:t>аудиту”</a:t>
            </a:r>
            <a:endParaRPr lang="ru-RU" b="1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9377" y="0"/>
            <a:ext cx="5633605" cy="1325563"/>
          </a:xfrm>
        </p:spPr>
        <p:txBody>
          <a:bodyPr>
            <a:normAutofit/>
          </a:bodyPr>
          <a:lstStyle/>
          <a:p>
            <a:r>
              <a:rPr lang="ru-RU" sz="3500" b="1" dirty="0" smtClean="0">
                <a:solidFill>
                  <a:schemeClr val="bg1"/>
                </a:solidFill>
              </a:rPr>
              <a:t>Сфера </a:t>
            </a:r>
            <a:r>
              <a:rPr lang="ru-RU" sz="3500" b="1" dirty="0" err="1" smtClean="0">
                <a:solidFill>
                  <a:schemeClr val="bg1"/>
                </a:solidFill>
              </a:rPr>
              <a:t>застосування</a:t>
            </a:r>
            <a:r>
              <a:rPr lang="ru-RU" sz="3500" b="1" dirty="0" smtClean="0">
                <a:solidFill>
                  <a:schemeClr val="bg1"/>
                </a:solidFill>
              </a:rPr>
              <a:t> </a:t>
            </a:r>
            <a:r>
              <a:rPr lang="ru-RU" sz="3500" b="1" dirty="0" err="1" smtClean="0">
                <a:solidFill>
                  <a:schemeClr val="bg1"/>
                </a:solidFill>
              </a:rPr>
              <a:t>внутрішнього</a:t>
            </a:r>
            <a:r>
              <a:rPr lang="ru-RU" sz="3500" b="1" dirty="0" smtClean="0">
                <a:solidFill>
                  <a:schemeClr val="bg1"/>
                </a:solidFill>
              </a:rPr>
              <a:t> аудиту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оцінка діяльності установи щодо ефективності функціонування системи внутрішнього контролю, ступеня виконання і досягнення цілей, визначених у стратегічних та річних планах, ефективності планування і виконання бюджетних програм та результатів їх виконання, якості надання адміністративних послуг та виконання контрольно-наглядових функцій, завдань, визначених актами законодавства, а також ризиків, які негативно впливають на виконання функцій і завдань установи (аудит ефективності);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9377" y="0"/>
            <a:ext cx="5633605" cy="1325563"/>
          </a:xfrm>
        </p:spPr>
        <p:txBody>
          <a:bodyPr>
            <a:normAutofit/>
          </a:bodyPr>
          <a:lstStyle/>
          <a:p>
            <a:r>
              <a:rPr lang="ru-RU" sz="3500" b="1" dirty="0" smtClean="0">
                <a:solidFill>
                  <a:schemeClr val="bg1"/>
                </a:solidFill>
              </a:rPr>
              <a:t>Сфера </a:t>
            </a:r>
            <a:r>
              <a:rPr lang="ru-RU" sz="3500" b="1" dirty="0" err="1" smtClean="0">
                <a:solidFill>
                  <a:schemeClr val="bg1"/>
                </a:solidFill>
              </a:rPr>
              <a:t>застосування</a:t>
            </a:r>
            <a:r>
              <a:rPr lang="ru-RU" sz="3500" b="1" dirty="0" smtClean="0">
                <a:solidFill>
                  <a:schemeClr val="bg1"/>
                </a:solidFill>
              </a:rPr>
              <a:t> </a:t>
            </a:r>
            <a:r>
              <a:rPr lang="ru-RU" sz="3500" b="1" dirty="0" err="1" smtClean="0">
                <a:solidFill>
                  <a:schemeClr val="bg1"/>
                </a:solidFill>
              </a:rPr>
              <a:t>внутрішнього</a:t>
            </a:r>
            <a:r>
              <a:rPr lang="ru-RU" sz="3500" b="1" dirty="0" smtClean="0">
                <a:solidFill>
                  <a:schemeClr val="bg1"/>
                </a:solidFill>
              </a:rPr>
              <a:t> аудиту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mtClean="0"/>
              <a:t>оцінка діяльності установи щодо законності та достовірності фінансової і бюджетної звітності, правильності ведення бухгалтерського обліку (фінансовий аудит);</a:t>
            </a:r>
          </a:p>
          <a:p>
            <a:r>
              <a:rPr lang="uk-UA" smtClean="0"/>
              <a:t>оцінка діяльності установи щодо дотримання актів законодавства, планів, процедур, контрактів з питань стану збереження активів, інформації та управління державним майном (аудит відповідності).</a:t>
            </a:r>
            <a:endParaRPr lang="uk-U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9377" y="0"/>
            <a:ext cx="5633605" cy="1325563"/>
          </a:xfrm>
        </p:spPr>
        <p:txBody>
          <a:bodyPr>
            <a:normAutofit/>
          </a:bodyPr>
          <a:lstStyle/>
          <a:p>
            <a:r>
              <a:rPr lang="ru-RU" sz="3500" b="1" dirty="0" smtClean="0">
                <a:solidFill>
                  <a:schemeClr val="bg1"/>
                </a:solidFill>
              </a:rPr>
              <a:t>Сфера </a:t>
            </a:r>
            <a:r>
              <a:rPr lang="ru-RU" sz="3500" b="1" dirty="0" err="1" smtClean="0">
                <a:solidFill>
                  <a:schemeClr val="bg1"/>
                </a:solidFill>
              </a:rPr>
              <a:t>застосування</a:t>
            </a:r>
            <a:r>
              <a:rPr lang="ru-RU" sz="3500" b="1" dirty="0" smtClean="0">
                <a:solidFill>
                  <a:schemeClr val="bg1"/>
                </a:solidFill>
              </a:rPr>
              <a:t> </a:t>
            </a:r>
            <a:r>
              <a:rPr lang="ru-RU" sz="3500" b="1" dirty="0" err="1" smtClean="0">
                <a:solidFill>
                  <a:schemeClr val="bg1"/>
                </a:solidFill>
              </a:rPr>
              <a:t>внутрішнього</a:t>
            </a:r>
            <a:r>
              <a:rPr lang="ru-RU" sz="3500" b="1" dirty="0" smtClean="0">
                <a:solidFill>
                  <a:schemeClr val="bg1"/>
                </a:solidFill>
              </a:rPr>
              <a:t> аудиту</a:t>
            </a:r>
            <a:endParaRPr lang="ru-RU" sz="35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500" b="1" i="1" dirty="0" smtClean="0">
                <a:solidFill>
                  <a:srgbClr val="FF0000"/>
                </a:solidFill>
              </a:rPr>
              <a:t>У </a:t>
            </a:r>
            <a:r>
              <a:rPr lang="ru-RU" sz="3500" b="1" i="1" dirty="0" err="1" smtClean="0">
                <a:solidFill>
                  <a:srgbClr val="FF0000"/>
                </a:solidFill>
              </a:rPr>
              <a:t>разі</a:t>
            </a:r>
            <a:r>
              <a:rPr lang="ru-RU" sz="3500" b="1" i="1" dirty="0" smtClean="0">
                <a:solidFill>
                  <a:srgbClr val="FF0000"/>
                </a:solidFill>
              </a:rPr>
              <a:t> негативного </a:t>
            </a:r>
            <a:r>
              <a:rPr lang="ru-RU" sz="3500" b="1" i="1" dirty="0" err="1" smtClean="0">
                <a:solidFill>
                  <a:srgbClr val="FF0000"/>
                </a:solidFill>
              </a:rPr>
              <a:t>висновку</a:t>
            </a:r>
            <a:r>
              <a:rPr lang="ru-RU" sz="3500" b="1" i="1" dirty="0" smtClean="0">
                <a:solidFill>
                  <a:srgbClr val="FF0000"/>
                </a:solidFill>
              </a:rPr>
              <a:t> за результатами </a:t>
            </a:r>
            <a:r>
              <a:rPr lang="ru-RU" sz="3500" b="1" i="1" dirty="0" err="1" smtClean="0">
                <a:solidFill>
                  <a:srgbClr val="FF0000"/>
                </a:solidFill>
              </a:rPr>
              <a:t>фінансового</a:t>
            </a:r>
            <a:r>
              <a:rPr lang="ru-RU" sz="3500" b="1" i="1" dirty="0" smtClean="0">
                <a:solidFill>
                  <a:srgbClr val="FF0000"/>
                </a:solidFill>
              </a:rPr>
              <a:t> аудиту </a:t>
            </a:r>
            <a:r>
              <a:rPr lang="ru-RU" sz="3500" b="1" i="1" dirty="0" err="1" smtClean="0">
                <a:solidFill>
                  <a:srgbClr val="FF0000"/>
                </a:solidFill>
              </a:rPr>
              <a:t>чи</a:t>
            </a:r>
            <a:r>
              <a:rPr lang="ru-RU" sz="3500" b="1" i="1" dirty="0" smtClean="0">
                <a:solidFill>
                  <a:srgbClr val="FF0000"/>
                </a:solidFill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</a:rPr>
              <a:t>аудиту</a:t>
            </a:r>
            <a:r>
              <a:rPr lang="ru-RU" sz="3500" b="1" i="1" dirty="0" smtClean="0">
                <a:solidFill>
                  <a:srgbClr val="FF0000"/>
                </a:solidFill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</a:rPr>
              <a:t>відповідності</a:t>
            </a:r>
            <a:r>
              <a:rPr lang="ru-RU" sz="3500" b="1" i="1" dirty="0" smtClean="0">
                <a:solidFill>
                  <a:srgbClr val="FF0000"/>
                </a:solidFill>
              </a:rPr>
              <a:t> за </a:t>
            </a:r>
            <a:r>
              <a:rPr lang="ru-RU" sz="3500" b="1" i="1" dirty="0" err="1" smtClean="0">
                <a:solidFill>
                  <a:srgbClr val="FF0000"/>
                </a:solidFill>
              </a:rPr>
              <a:t>рішенням</a:t>
            </a:r>
            <a:r>
              <a:rPr lang="ru-RU" sz="3500" b="1" i="1" dirty="0" smtClean="0">
                <a:solidFill>
                  <a:srgbClr val="FF0000"/>
                </a:solidFill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</a:rPr>
              <a:t>керівника</a:t>
            </a:r>
            <a:r>
              <a:rPr lang="ru-RU" sz="3500" b="1" i="1" dirty="0" smtClean="0">
                <a:solidFill>
                  <a:srgbClr val="FF0000"/>
                </a:solidFill>
              </a:rPr>
              <a:t> установи </a:t>
            </a:r>
            <a:r>
              <a:rPr lang="ru-RU" sz="3500" b="1" i="1" dirty="0" err="1" smtClean="0">
                <a:solidFill>
                  <a:srgbClr val="FF0000"/>
                </a:solidFill>
              </a:rPr>
              <a:t>може</a:t>
            </a:r>
            <a:r>
              <a:rPr lang="ru-RU" sz="3500" b="1" i="1" dirty="0" smtClean="0">
                <a:solidFill>
                  <a:srgbClr val="FF0000"/>
                </a:solidFill>
              </a:rPr>
              <a:t> бути </a:t>
            </a:r>
            <a:r>
              <a:rPr lang="ru-RU" sz="3500" b="1" i="1" dirty="0" err="1" smtClean="0">
                <a:solidFill>
                  <a:srgbClr val="FF0000"/>
                </a:solidFill>
              </a:rPr>
              <a:t>призначено</a:t>
            </a:r>
            <a:r>
              <a:rPr lang="ru-RU" sz="3500" b="1" i="1" dirty="0" smtClean="0">
                <a:solidFill>
                  <a:srgbClr val="FF0000"/>
                </a:solidFill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</a:rPr>
              <a:t>проведення</a:t>
            </a:r>
            <a:r>
              <a:rPr lang="ru-RU" sz="3500" b="1" i="1" dirty="0" smtClean="0">
                <a:solidFill>
                  <a:srgbClr val="FF0000"/>
                </a:solidFill>
              </a:rPr>
              <a:t> аудиту </a:t>
            </a:r>
            <a:r>
              <a:rPr lang="ru-RU" sz="3500" b="1" i="1" dirty="0" err="1" smtClean="0">
                <a:solidFill>
                  <a:srgbClr val="FF0000"/>
                </a:solidFill>
              </a:rPr>
              <a:t>ефективності</a:t>
            </a:r>
            <a:r>
              <a:rPr lang="ru-RU" sz="3500" b="1" i="1" dirty="0" smtClean="0">
                <a:solidFill>
                  <a:srgbClr val="FF0000"/>
                </a:solidFill>
              </a:rPr>
              <a:t>.</a:t>
            </a:r>
            <a:endParaRPr lang="uk-UA" sz="35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413" y="0"/>
            <a:ext cx="7886700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НАПРЯМКИ АУДИТУ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b="1" i="1" smtClean="0">
                <a:solidFill>
                  <a:srgbClr val="FF0000"/>
                </a:solidFill>
              </a:rPr>
              <a:t>Аудит відповідності </a:t>
            </a:r>
          </a:p>
          <a:p>
            <a:pPr>
              <a:buNone/>
            </a:pPr>
            <a:r>
              <a:rPr lang="uk-UA" b="1" i="1" smtClean="0"/>
              <a:t>Контроль за </a:t>
            </a:r>
            <a:r>
              <a:rPr lang="uk-UA" smtClean="0"/>
              <a:t>процедурами і трансакціями, що здійснюються в установі, на предмет їх відповідності правилам, законодавству та стандартам. При цьому в ході проведення такого виду внутрішнього аудиту не досліджуються питання ефективності та якості, достовірність фінансової звітності.</a:t>
            </a:r>
            <a:endParaRPr lang="uk-U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413" y="0"/>
            <a:ext cx="7886700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НАПРЯМКИ АУДИТУ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b="1" i="1" smtClean="0">
                <a:solidFill>
                  <a:srgbClr val="FF0000"/>
                </a:solidFill>
              </a:rPr>
              <a:t>Фінансовий аудит </a:t>
            </a:r>
          </a:p>
          <a:p>
            <a:pPr>
              <a:buNone/>
            </a:pPr>
            <a:r>
              <a:rPr lang="uk-UA" b="1" i="1" smtClean="0"/>
              <a:t>Фокус виключно на фінансових </a:t>
            </a:r>
            <a:r>
              <a:rPr lang="uk-UA" smtClean="0"/>
              <a:t>процесах , зосереджуючись на механізмах контролю в них, фінансових операціях, бухгалтерському обліку та звітності. Методи стандартизовані, а необхідні для його проведення знання обмежується сферами бюджетного процесу, бухгалтерського обліку, здійснення державних закупівель та права.</a:t>
            </a:r>
            <a:endParaRPr lang="uk-U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413" y="0"/>
            <a:ext cx="7886700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НАПРЯМКИ АУДИТУ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b="1" i="1" smtClean="0">
                <a:solidFill>
                  <a:srgbClr val="FF0000"/>
                </a:solidFill>
              </a:rPr>
              <a:t>Аудит ефективності </a:t>
            </a:r>
          </a:p>
          <a:p>
            <a:pPr>
              <a:buNone/>
            </a:pPr>
            <a:r>
              <a:rPr lang="uk-UA" smtClean="0"/>
              <a:t>Внутрішнього аудиту включає найбільш широкий спектр об'єктів внутрішнього аудиту та проблемних сфер, що вимагає від внутрішнього аудитора належного рівня знань та навичок щодо аудиторських методів та методичних прийомів, а також досвіду у різних сферах діяльності.</a:t>
            </a:r>
            <a:endParaRPr lang="uk-U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913</Words>
  <Application>Microsoft Office PowerPoint</Application>
  <PresentationFormat>Экран (4:3)</PresentationFormat>
  <Paragraphs>74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Стандарти внутрішнього аудиту та правові норми</vt:lpstr>
      <vt:lpstr>Законодавчі визначення внутрішнього аудиту   та об'єкту внутрішнього аудиту </vt:lpstr>
      <vt:lpstr>Законодавчі визначення внутрішнього аудиту   та об'єкту внутрішнього аудиту </vt:lpstr>
      <vt:lpstr>Сфера застосування внутрішнього аудиту</vt:lpstr>
      <vt:lpstr>Сфера застосування внутрішнього аудиту</vt:lpstr>
      <vt:lpstr>Сфера застосування внутрішнього аудиту</vt:lpstr>
      <vt:lpstr>НАПРЯМКИ АУДИТУ</vt:lpstr>
      <vt:lpstr>НАПРЯМКИ АУДИТУ</vt:lpstr>
      <vt:lpstr>НАПРЯМКИ АУДИТУ</vt:lpstr>
      <vt:lpstr>Структура та ієрархія національних  нормативно-правових актів у сфері внутрішнього аудиту </vt:lpstr>
      <vt:lpstr>Цикл діяльності з внутрішнього аудиту</vt:lpstr>
      <vt:lpstr>Планування діяльності з внутрішнього аудиту</vt:lpstr>
      <vt:lpstr>Планування діяльності з внутрішнього аудиту</vt:lpstr>
      <vt:lpstr>Планування діяльності з внутрішнього аудиту</vt:lpstr>
      <vt:lpstr>Ведення бази даних</vt:lpstr>
      <vt:lpstr>Проведення аудиту та аналіз</vt:lpstr>
      <vt:lpstr>Аудиторські докази </vt:lpstr>
      <vt:lpstr>Аналіз даних та їх оцінка</vt:lpstr>
      <vt:lpstr>Останній крок - заключна зустріч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Пользователь</cp:lastModifiedBy>
  <cp:revision>37</cp:revision>
  <dcterms:created xsi:type="dcterms:W3CDTF">2018-09-04T12:10:47Z</dcterms:created>
  <dcterms:modified xsi:type="dcterms:W3CDTF">2019-07-10T06:46:28Z</dcterms:modified>
</cp:coreProperties>
</file>